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122525" cy="10693400"/>
  <p:notesSz cx="9926638" cy="14355763"/>
  <p:custShowLst>
    <p:custShow name="Diaporama personnalisé 1" id="0">
      <p:sldLst/>
    </p:custShow>
  </p:custShowLst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36600" indent="-279400"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474788" indent="-560388"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2211388" indent="-839788"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949575" indent="-1120775"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46">
          <p15:clr>
            <a:srgbClr val="A4A3A4"/>
          </p15:clr>
        </p15:guide>
        <p15:guide id="2" orient="horz" pos="6287">
          <p15:clr>
            <a:srgbClr val="A4A3A4"/>
          </p15:clr>
        </p15:guide>
        <p15:guide id="3" orient="horz" pos="1348">
          <p15:clr>
            <a:srgbClr val="A4A3A4"/>
          </p15:clr>
        </p15:guide>
        <p15:guide id="4" orient="horz" pos="2020">
          <p15:clr>
            <a:srgbClr val="A4A3A4"/>
          </p15:clr>
        </p15:guide>
        <p15:guide id="5" orient="horz" pos="253">
          <p15:clr>
            <a:srgbClr val="A4A3A4"/>
          </p15:clr>
        </p15:guide>
        <p15:guide id="6" orient="horz" pos="449">
          <p15:clr>
            <a:srgbClr val="A4A3A4"/>
          </p15:clr>
        </p15:guide>
        <p15:guide id="7" orient="horz" pos="6511">
          <p15:clr>
            <a:srgbClr val="A4A3A4"/>
          </p15:clr>
        </p15:guide>
        <p15:guide id="8" orient="horz" pos="5988">
          <p15:clr>
            <a:srgbClr val="A4A3A4"/>
          </p15:clr>
        </p15:guide>
        <p15:guide id="9" pos="4763">
          <p15:clr>
            <a:srgbClr val="A4A3A4"/>
          </p15:clr>
        </p15:guide>
        <p15:guide id="10" pos="6033">
          <p15:clr>
            <a:srgbClr val="A4A3A4"/>
          </p15:clr>
        </p15:guide>
        <p15:guide id="11" pos="1429">
          <p15:clr>
            <a:srgbClr val="A4A3A4"/>
          </p15:clr>
        </p15:guide>
        <p15:guide id="12" pos="318">
          <p15:clr>
            <a:srgbClr val="A4A3A4"/>
          </p15:clr>
        </p15:guide>
        <p15:guide id="13" pos="9208">
          <p15:clr>
            <a:srgbClr val="A4A3A4"/>
          </p15:clr>
        </p15:guide>
        <p15:guide id="14" pos="55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20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loé DUBOST" initials="" lastIdx="1" clrIdx="0"/>
  <p:cmAuthor id="2" name="ANTONIN Jessica" initials="AJ" lastIdx="1" clrIdx="1">
    <p:extLst>
      <p:ext uri="{19B8F6BF-5375-455C-9EA6-DF929625EA0E}">
        <p15:presenceInfo xmlns:p15="http://schemas.microsoft.com/office/powerpoint/2012/main" userId="S-1-5-21-1370178198-801778805-402442831-6427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C535"/>
    <a:srgbClr val="EC6352"/>
    <a:srgbClr val="770019"/>
    <a:srgbClr val="E7E1E3"/>
    <a:srgbClr val="CC3300"/>
    <a:srgbClr val="FFCC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09" autoAdjust="0"/>
    <p:restoredTop sz="96357" autoAdjust="0"/>
  </p:normalViewPr>
  <p:slideViewPr>
    <p:cSldViewPr>
      <p:cViewPr varScale="1">
        <p:scale>
          <a:sx n="68" d="100"/>
          <a:sy n="68" d="100"/>
        </p:scale>
        <p:origin x="1476" y="120"/>
      </p:cViewPr>
      <p:guideLst>
        <p:guide orient="horz" pos="1946"/>
        <p:guide orient="horz" pos="6287"/>
        <p:guide orient="horz" pos="1348"/>
        <p:guide orient="horz" pos="2020"/>
        <p:guide orient="horz" pos="253"/>
        <p:guide orient="horz" pos="449"/>
        <p:guide orient="horz" pos="6511"/>
        <p:guide orient="horz" pos="5988"/>
        <p:guide pos="4763"/>
        <p:guide pos="6033"/>
        <p:guide pos="1429"/>
        <p:guide pos="318"/>
        <p:guide pos="9208"/>
        <p:guide pos="5557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3966" y="102"/>
      </p:cViewPr>
      <p:guideLst>
        <p:guide orient="horz" pos="4520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8A7C0DC2-6541-B7ED-99F2-9AC2C99F39A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471" tIns="66736" rIns="133471" bIns="66736" numCol="1" anchor="t" anchorCtr="0" compatLnSpc="1">
            <a:prstTxWarp prst="textNoShape">
              <a:avLst/>
            </a:prstTxWarp>
          </a:bodyPr>
          <a:lstStyle>
            <a:lvl1pPr algn="l" defTabSz="1333689" eaLnBrk="1" hangingPunct="1">
              <a:defRPr sz="17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E9D4CF3C-470D-800E-B1E8-7932BC25EC2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6100" y="0"/>
            <a:ext cx="43005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471" tIns="66736" rIns="133471" bIns="66736" numCol="1" anchor="t" anchorCtr="0" compatLnSpc="1">
            <a:prstTxWarp prst="textNoShape">
              <a:avLst/>
            </a:prstTxWarp>
          </a:bodyPr>
          <a:lstStyle>
            <a:lvl1pPr algn="r" defTabSz="1333689" eaLnBrk="1" hangingPunct="1">
              <a:defRPr sz="17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6B7D7210-8054-FB9C-6A62-6C7C550FC05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636625"/>
            <a:ext cx="43005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471" tIns="66736" rIns="133471" bIns="66736" numCol="1" anchor="b" anchorCtr="0" compatLnSpc="1">
            <a:prstTxWarp prst="textNoShape">
              <a:avLst/>
            </a:prstTxWarp>
          </a:bodyPr>
          <a:lstStyle>
            <a:lvl1pPr algn="l" defTabSz="1333689" eaLnBrk="1" hangingPunct="1">
              <a:defRPr sz="17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1C9C953D-27E6-8083-FF84-88330C66048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6100" y="13636625"/>
            <a:ext cx="43005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471" tIns="66736" rIns="133471" bIns="66736" numCol="1" anchor="b" anchorCtr="0" compatLnSpc="1">
            <a:prstTxWarp prst="textNoShape">
              <a:avLst/>
            </a:prstTxWarp>
          </a:bodyPr>
          <a:lstStyle>
            <a:lvl1pPr algn="r" defTabSz="1333500" eaLnBrk="1" hangingPunct="1">
              <a:defRPr sz="17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DB28664-A32D-4E6C-8072-5C72F2F99A3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DA8D10D-99A5-72B4-4A09-4BAF9C9FC0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B44C647-9B40-50D6-EBD6-C5B3F721F92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8F35107-36E7-442D-9A48-0D71BE4294C5}" type="datetimeFigureOut">
              <a:rPr lang="fr-FR"/>
              <a:pPr>
                <a:defRPr/>
              </a:pPr>
              <a:t>16/02/2026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E14A1295-E585-A549-7490-2D96FC2CE3B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536700" y="1793875"/>
            <a:ext cx="68532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notes 4">
            <a:extLst>
              <a:ext uri="{FF2B5EF4-FFF2-40B4-BE49-F238E27FC236}">
                <a16:creationId xmlns:a16="http://schemas.microsoft.com/office/drawing/2014/main" id="{E3E382C2-85AE-BBA5-C280-FF6E737491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92188" y="6908800"/>
            <a:ext cx="7942262" cy="5653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/>
              <a:t>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F12B56-EB5E-0FDB-D910-BE4F21E6094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13636625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5FAD423-9C39-3D39-5D0A-1E4CE52EEB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622925" y="13636625"/>
            <a:ext cx="4302125" cy="719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AF9FCEC-0A3D-46EF-A109-79CBEB2D3A1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'image des diapositives 1">
            <a:extLst>
              <a:ext uri="{FF2B5EF4-FFF2-40B4-BE49-F238E27FC236}">
                <a16:creationId xmlns:a16="http://schemas.microsoft.com/office/drawing/2014/main" id="{3AF5E8A9-3A65-480E-8983-6ECAAE8574B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ce réservé des notes 2">
            <a:extLst>
              <a:ext uri="{FF2B5EF4-FFF2-40B4-BE49-F238E27FC236}">
                <a16:creationId xmlns:a16="http://schemas.microsoft.com/office/drawing/2014/main" id="{D99F06C6-A139-F032-3AF9-E3A6E68527D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5124" name="Espace réservé du numéro de diapositive 3">
            <a:extLst>
              <a:ext uri="{FF2B5EF4-FFF2-40B4-BE49-F238E27FC236}">
                <a16:creationId xmlns:a16="http://schemas.microsoft.com/office/drawing/2014/main" id="{2659D909-6E65-874C-C19A-FC6443544B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5FE8B32-771F-4F8A-8342-DAB574144DC6}" type="slidenum">
              <a:rPr lang="fr-FR" altLang="fr-FR" smtClean="0"/>
              <a:pPr/>
              <a:t>1</a:t>
            </a:fld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85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9578751-9720-A42D-57BE-2768A56C2848}"/>
              </a:ext>
            </a:extLst>
          </p:cNvPr>
          <p:cNvSpPr/>
          <p:nvPr userDrawn="1"/>
        </p:nvSpPr>
        <p:spPr>
          <a:xfrm>
            <a:off x="0" y="10387013"/>
            <a:ext cx="15122525" cy="306387"/>
          </a:xfrm>
          <a:prstGeom prst="rect">
            <a:avLst/>
          </a:prstGeom>
          <a:solidFill>
            <a:srgbClr val="E3DE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1429769-37BA-2D76-16E8-360223C62D66}"/>
              </a:ext>
            </a:extLst>
          </p:cNvPr>
          <p:cNvSpPr/>
          <p:nvPr userDrawn="1"/>
        </p:nvSpPr>
        <p:spPr>
          <a:xfrm>
            <a:off x="0" y="0"/>
            <a:ext cx="2016125" cy="882650"/>
          </a:xfrm>
          <a:prstGeom prst="rect">
            <a:avLst/>
          </a:prstGeom>
          <a:solidFill>
            <a:srgbClr val="E3DE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032" name="Text Box 4">
            <a:extLst>
              <a:ext uri="{FF2B5EF4-FFF2-40B4-BE49-F238E27FC236}">
                <a16:creationId xmlns:a16="http://schemas.microsoft.com/office/drawing/2014/main" id="{34078D10-C059-A3F5-19D8-918CC395AA1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950" y="846138"/>
            <a:ext cx="2663825" cy="2921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300" b="1" dirty="0">
                <a:solidFill>
                  <a:schemeClr val="bg1"/>
                </a:solidFill>
                <a:cs typeface="Arial" panose="020B0604020202020204" pitchFamily="34" charset="0"/>
              </a:rPr>
              <a:t>Architecte </a:t>
            </a:r>
            <a:r>
              <a:rPr lang="fr-FR" altLang="fr-FR" sz="1300" b="1" dirty="0" err="1">
                <a:solidFill>
                  <a:schemeClr val="bg1"/>
                </a:solidFill>
                <a:cs typeface="Arial" panose="020B0604020202020204" pitchFamily="34" charset="0"/>
              </a:rPr>
              <a:t>andataire</a:t>
            </a:r>
            <a:r>
              <a:rPr lang="fr-FR" altLang="fr-FR" sz="1300" b="1" dirty="0">
                <a:solidFill>
                  <a:schemeClr val="bg1"/>
                </a:solidFill>
                <a:cs typeface="Arial" panose="020B0604020202020204" pitchFamily="34" charset="0"/>
              </a:rPr>
              <a:t> :</a:t>
            </a:r>
          </a:p>
        </p:txBody>
      </p:sp>
      <p:sp>
        <p:nvSpPr>
          <p:cNvPr id="1033" name="Rectangle 13">
            <a:extLst>
              <a:ext uri="{FF2B5EF4-FFF2-40B4-BE49-F238E27FC236}">
                <a16:creationId xmlns:a16="http://schemas.microsoft.com/office/drawing/2014/main" id="{9C6415A1-C4FB-0CAB-0131-D7D312DF16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2700" y="244475"/>
            <a:ext cx="5645150" cy="881063"/>
          </a:xfrm>
          <a:prstGeom prst="rect">
            <a:avLst/>
          </a:prstGeom>
          <a:noFill/>
          <a:ln w="25400" algn="ctr">
            <a:solidFill>
              <a:srgbClr val="EC635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fr-FR" altLang="fr-FR" sz="2400"/>
          </a:p>
        </p:txBody>
      </p:sp>
      <p:sp>
        <p:nvSpPr>
          <p:cNvPr id="1034" name="ZoneTexte 15">
            <a:extLst>
              <a:ext uri="{FF2B5EF4-FFF2-40B4-BE49-F238E27FC236}">
                <a16:creationId xmlns:a16="http://schemas.microsoft.com/office/drawing/2014/main" id="{C9054E46-1C18-F085-B546-8F3DD5D3815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05725" y="287338"/>
            <a:ext cx="3643313" cy="8239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300"/>
              </a:spcBef>
              <a:defRPr/>
            </a:pPr>
            <a:r>
              <a:rPr lang="fr-FR" altLang="fr-FR" sz="1000" b="1" u="sng"/>
              <a:t>Informations relatives au mandataire :</a:t>
            </a:r>
          </a:p>
          <a:p>
            <a:pPr eaLnBrk="1" hangingPunct="1">
              <a:spcBef>
                <a:spcPts val="300"/>
              </a:spcBef>
              <a:defRPr/>
            </a:pPr>
            <a:r>
              <a:rPr lang="fr-FR" altLang="fr-FR" sz="1000"/>
              <a:t>Date de création de la structure :</a:t>
            </a:r>
          </a:p>
          <a:p>
            <a:pPr eaLnBrk="1" hangingPunct="1">
              <a:spcBef>
                <a:spcPts val="300"/>
              </a:spcBef>
              <a:defRPr/>
            </a:pPr>
            <a:r>
              <a:rPr lang="fr-FR" altLang="fr-FR" sz="1000"/>
              <a:t>Effectifs opérationnels de la structure : </a:t>
            </a:r>
          </a:p>
          <a:p>
            <a:pPr eaLnBrk="1" hangingPunct="1">
              <a:spcBef>
                <a:spcPts val="300"/>
              </a:spcBef>
              <a:defRPr/>
            </a:pPr>
            <a:r>
              <a:rPr lang="fr-FR" altLang="fr-FR" sz="1000"/>
              <a:t>Chiffre d’affaires de la structure :</a:t>
            </a:r>
          </a:p>
        </p:txBody>
      </p:sp>
      <p:sp>
        <p:nvSpPr>
          <p:cNvPr id="1035" name="Rectangle 14">
            <a:extLst>
              <a:ext uri="{FF2B5EF4-FFF2-40B4-BE49-F238E27FC236}">
                <a16:creationId xmlns:a16="http://schemas.microsoft.com/office/drawing/2014/main" id="{258FB092-8B6D-31BC-C3AD-4A84CFAEBBB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419138" y="244475"/>
            <a:ext cx="1557337" cy="881063"/>
          </a:xfrm>
          <a:prstGeom prst="rect">
            <a:avLst/>
          </a:prstGeom>
          <a:noFill/>
          <a:ln w="25400" algn="ctr">
            <a:solidFill>
              <a:srgbClr val="EC635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fr-FR" altLang="fr-FR" sz="2400"/>
          </a:p>
        </p:txBody>
      </p:sp>
      <p:sp>
        <p:nvSpPr>
          <p:cNvPr id="1036" name="Text Box 4">
            <a:extLst>
              <a:ext uri="{FF2B5EF4-FFF2-40B4-BE49-F238E27FC236}">
                <a16:creationId xmlns:a16="http://schemas.microsoft.com/office/drawing/2014/main" id="{951EA402-879C-F0EF-C451-51B3BDEAF00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3419138" y="393700"/>
            <a:ext cx="1571625" cy="6159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3400">
                <a:cs typeface="Arial" panose="020B0604020202020204" pitchFamily="34" charset="0"/>
              </a:rPr>
              <a:t>N°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5pPr>
      <a:lvl6pPr marL="737564" algn="ctr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6pPr>
      <a:lvl7pPr marL="1475128" algn="ctr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7pPr>
      <a:lvl8pPr marL="2212693" algn="ctr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8pPr>
      <a:lvl9pPr marL="2950257" algn="ctr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9pPr>
    </p:titleStyle>
    <p:bodyStyle>
      <a:lvl1pPr marL="142875" indent="9525" algn="just" rtl="0" eaLnBrk="0" fontAlgn="base" hangingPunct="0">
        <a:spcBef>
          <a:spcPct val="20000"/>
        </a:spcBef>
        <a:spcAft>
          <a:spcPct val="0"/>
        </a:spcAft>
        <a:defRPr sz="7100">
          <a:solidFill>
            <a:schemeClr val="bg1"/>
          </a:solidFill>
          <a:latin typeface="+mn-lt"/>
          <a:ea typeface="+mn-ea"/>
          <a:cs typeface="+mn-cs"/>
        </a:defRPr>
      </a:lvl1pPr>
      <a:lvl2pPr marL="1535113" indent="-460375" algn="l" rtl="0" eaLnBrk="0" fontAlgn="base" hangingPunct="0">
        <a:spcBef>
          <a:spcPct val="20000"/>
        </a:spcBef>
        <a:spcAft>
          <a:spcPct val="0"/>
        </a:spcAft>
        <a:buChar char="–"/>
        <a:defRPr sz="4500">
          <a:solidFill>
            <a:schemeClr val="tx1"/>
          </a:solidFill>
          <a:latin typeface="+mn-lt"/>
        </a:defRPr>
      </a:lvl2pPr>
      <a:lvl3pPr marL="2211388" indent="-368300" algn="l" rtl="0" eaLnBrk="0" fontAlgn="base" hangingPunct="0">
        <a:spcBef>
          <a:spcPct val="20000"/>
        </a:spcBef>
        <a:spcAft>
          <a:spcPct val="0"/>
        </a:spcAft>
        <a:buChar char="•"/>
        <a:defRPr sz="3900">
          <a:solidFill>
            <a:schemeClr val="tx1"/>
          </a:solidFill>
          <a:latin typeface="+mn-lt"/>
        </a:defRPr>
      </a:lvl3pPr>
      <a:lvl4pPr marL="2887663" indent="-36830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3563938" indent="-368300" algn="l" rtl="0" eaLnBrk="0" fontAlgn="base" hangingPunct="0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5pPr>
      <a:lvl6pPr marL="4302458" indent="-368782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6pPr>
      <a:lvl7pPr marL="5040022" indent="-368782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7pPr>
      <a:lvl8pPr marL="5777586" indent="-368782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8pPr>
      <a:lvl9pPr marL="6515150" indent="-368782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64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28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93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57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821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85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949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513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>
            <a:extLst>
              <a:ext uri="{FF2B5EF4-FFF2-40B4-BE49-F238E27FC236}">
                <a16:creationId xmlns:a16="http://schemas.microsoft.com/office/drawing/2014/main" id="{121E821D-D3E0-3BE4-DB03-21EE190B18A3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70013" y="206375"/>
            <a:ext cx="13392149" cy="66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fr-FR" altLang="fr-FR" sz="1800" b="1" dirty="0">
                <a:cs typeface="Arial" panose="020B0604020202020204" pitchFamily="34" charset="0"/>
              </a:rPr>
              <a:t>Cadre de réponse relatif à la sélection des candidatures - Pièce A1.3 - Présentation graphique des références</a:t>
            </a:r>
          </a:p>
          <a:p>
            <a:pPr algn="ctr">
              <a:lnSpc>
                <a:spcPct val="115000"/>
              </a:lnSpc>
            </a:pPr>
            <a:r>
              <a:rPr lang="fr-FR" altLang="fr-FR" sz="1600" i="1" dirty="0">
                <a:cs typeface="Arial" panose="020B0604020202020204" pitchFamily="34" charset="0"/>
              </a:rPr>
              <a:t>MEAE_26009_DIL – </a:t>
            </a:r>
            <a:r>
              <a:rPr lang="fr-FR" altLang="fr-FR" sz="1600" i="1">
                <a:cs typeface="Arial" panose="020B0604020202020204" pitchFamily="34" charset="0"/>
              </a:rPr>
              <a:t>Travaux d’amélioration </a:t>
            </a:r>
            <a:r>
              <a:rPr lang="fr-FR" altLang="fr-FR" sz="1600" i="1" dirty="0">
                <a:cs typeface="Arial" panose="020B0604020202020204" pitchFamily="34" charset="0"/>
              </a:rPr>
              <a:t>des installations techniques du data center  situé sur le site du MEAE à Nantes</a:t>
            </a:r>
          </a:p>
        </p:txBody>
      </p:sp>
      <p:sp>
        <p:nvSpPr>
          <p:cNvPr id="4099" name="ZoneTexte 12">
            <a:extLst>
              <a:ext uri="{FF2B5EF4-FFF2-40B4-BE49-F238E27FC236}">
                <a16:creationId xmlns:a16="http://schemas.microsoft.com/office/drawing/2014/main" id="{7DD521EA-5B8C-D31A-DCFB-7465A2A0E5F1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49288" y="5143500"/>
            <a:ext cx="62642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000" i="1"/>
              <a:t>Documents graphiques : </a:t>
            </a:r>
          </a:p>
          <a:p>
            <a:pPr eaLnBrk="1" hangingPunct="1"/>
            <a:r>
              <a:rPr lang="fr-FR" altLang="fr-FR" sz="1000" i="1"/>
              <a:t>PLAN MASSE</a:t>
            </a:r>
          </a:p>
          <a:p>
            <a:pPr eaLnBrk="1" hangingPunct="1"/>
            <a:r>
              <a:rPr lang="fr-FR" altLang="fr-FR" sz="1000" i="1"/>
              <a:t>PERSPECTIVE</a:t>
            </a:r>
          </a:p>
          <a:p>
            <a:pPr eaLnBrk="1" hangingPunct="1"/>
            <a:r>
              <a:rPr lang="fr-FR" altLang="fr-FR" sz="1000" i="1"/>
              <a:t>AUTRE(S) ELEMENT(S) JUGE(S) PERTINENT (S) A LA DEFINITION DU PROJET </a:t>
            </a:r>
          </a:p>
          <a:p>
            <a:pPr eaLnBrk="1" hangingPunct="1"/>
            <a:endParaRPr lang="fr-FR" altLang="fr-FR" sz="1000" i="1"/>
          </a:p>
          <a:p>
            <a:pPr eaLnBrk="1" hangingPunct="1"/>
            <a:endParaRPr lang="fr-FR" altLang="fr-FR" sz="1000" i="1"/>
          </a:p>
        </p:txBody>
      </p:sp>
      <p:sp>
        <p:nvSpPr>
          <p:cNvPr id="4100" name="Rectangle 16">
            <a:extLst>
              <a:ext uri="{FF2B5EF4-FFF2-40B4-BE49-F238E27FC236}">
                <a16:creationId xmlns:a16="http://schemas.microsoft.com/office/drawing/2014/main" id="{3A37894A-3FB0-F78C-5D37-4B77613DD9A7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42875" y="3875088"/>
            <a:ext cx="7358063" cy="6650037"/>
          </a:xfrm>
          <a:prstGeom prst="rect">
            <a:avLst/>
          </a:prstGeom>
          <a:noFill/>
          <a:ln w="6350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4101" name="Rectangle 17">
            <a:extLst>
              <a:ext uri="{FF2B5EF4-FFF2-40B4-BE49-F238E27FC236}">
                <a16:creationId xmlns:a16="http://schemas.microsoft.com/office/drawing/2014/main" id="{F76AFF49-68E3-D125-16CC-8F54EC199EB1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32700" y="1393825"/>
            <a:ext cx="7343775" cy="9131300"/>
          </a:xfrm>
          <a:prstGeom prst="rect">
            <a:avLst/>
          </a:prstGeom>
          <a:noFill/>
          <a:ln w="6350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4102" name="ZoneTexte 12">
            <a:extLst>
              <a:ext uri="{FF2B5EF4-FFF2-40B4-BE49-F238E27FC236}">
                <a16:creationId xmlns:a16="http://schemas.microsoft.com/office/drawing/2014/main" id="{C683E464-1FE1-049D-15B1-4EE2F13F983E}"/>
              </a:ext>
            </a:extLst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816975" y="5295900"/>
            <a:ext cx="62658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000" i="1"/>
              <a:t>Documents graphiques : </a:t>
            </a:r>
          </a:p>
          <a:p>
            <a:pPr eaLnBrk="1" hangingPunct="1"/>
            <a:r>
              <a:rPr lang="fr-FR" altLang="fr-FR" sz="1000" i="1"/>
              <a:t>PLAN MASSE</a:t>
            </a:r>
          </a:p>
          <a:p>
            <a:pPr eaLnBrk="1" hangingPunct="1"/>
            <a:r>
              <a:rPr lang="fr-FR" altLang="fr-FR" sz="1000" i="1"/>
              <a:t>PERSPECTIVE</a:t>
            </a:r>
          </a:p>
          <a:p>
            <a:pPr eaLnBrk="1" hangingPunct="1"/>
            <a:r>
              <a:rPr lang="fr-FR" altLang="fr-FR" sz="1000" i="1"/>
              <a:t>AUTRE(S) ELEMENT(S) JUGE(S) PERTINENT (S) A LA DEFINITION DU PROJET </a:t>
            </a:r>
          </a:p>
          <a:p>
            <a:pPr eaLnBrk="1" hangingPunct="1"/>
            <a:endParaRPr lang="fr-FR" altLang="fr-FR" sz="1000" i="1"/>
          </a:p>
          <a:p>
            <a:pPr eaLnBrk="1" hangingPunct="1"/>
            <a:endParaRPr lang="fr-FR" altLang="fr-FR" sz="1000" i="1"/>
          </a:p>
        </p:txBody>
      </p:sp>
      <p:sp>
        <p:nvSpPr>
          <p:cNvPr id="4103" name="ZoneTexte 1">
            <a:extLst>
              <a:ext uri="{FF2B5EF4-FFF2-40B4-BE49-F238E27FC236}">
                <a16:creationId xmlns:a16="http://schemas.microsoft.com/office/drawing/2014/main" id="{903AED0A-894B-4536-4B44-FF46BA4B8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1196975"/>
            <a:ext cx="576103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altLang="fr-FR" sz="1600" b="1" dirty="0"/>
              <a:t>Lot : </a:t>
            </a:r>
            <a:r>
              <a:rPr lang="fr-FR" altLang="fr-FR" sz="1600" b="1" i="1" dirty="0">
                <a:solidFill>
                  <a:srgbClr val="FF0000"/>
                </a:solidFill>
              </a:rPr>
              <a:t>à remplir</a:t>
            </a:r>
          </a:p>
          <a:p>
            <a:r>
              <a:rPr lang="fr-FR" altLang="fr-FR" sz="1600" b="1" dirty="0"/>
              <a:t>N° de la référence :</a:t>
            </a:r>
            <a:r>
              <a:rPr lang="fr-FR" altLang="fr-FR" sz="1600" b="1" i="1" dirty="0">
                <a:solidFill>
                  <a:srgbClr val="FF0000"/>
                </a:solidFill>
              </a:rPr>
              <a:t> à remplir</a:t>
            </a:r>
          </a:p>
          <a:p>
            <a:endParaRPr lang="fr-FR" altLang="fr-FR" sz="1200" i="1" dirty="0">
              <a:solidFill>
                <a:srgbClr val="FF0000"/>
              </a:solidFill>
            </a:endParaRPr>
          </a:p>
          <a:p>
            <a:r>
              <a:rPr lang="fr-FR" altLang="fr-FR" sz="1400" b="1" dirty="0"/>
              <a:t>Nom de l’entreprise :</a:t>
            </a:r>
            <a:r>
              <a:rPr lang="fr-FR" altLang="fr-FR" sz="1400" b="1" i="1" dirty="0">
                <a:solidFill>
                  <a:srgbClr val="FF0000"/>
                </a:solidFill>
              </a:rPr>
              <a:t> à remplir</a:t>
            </a:r>
          </a:p>
          <a:p>
            <a:r>
              <a:rPr lang="fr-FR" altLang="fr-FR" sz="1400" b="1" dirty="0"/>
              <a:t>Compétence(s) portée(s) : </a:t>
            </a:r>
            <a:r>
              <a:rPr lang="fr-FR" altLang="fr-FR" sz="1400" b="1" i="1" dirty="0">
                <a:solidFill>
                  <a:srgbClr val="FF0000"/>
                </a:solidFill>
              </a:rPr>
              <a:t>à remplir</a:t>
            </a:r>
          </a:p>
          <a:p>
            <a:endParaRPr lang="fr-FR" altLang="fr-FR" sz="1200" i="1" dirty="0">
              <a:solidFill>
                <a:srgbClr val="FF0000"/>
              </a:solidFill>
            </a:endParaRPr>
          </a:p>
          <a:p>
            <a:r>
              <a:rPr lang="fr-FR" altLang="fr-FR" sz="1200" dirty="0"/>
              <a:t>Objet du chantier : </a:t>
            </a:r>
            <a:r>
              <a:rPr lang="fr-FR" altLang="fr-FR" sz="1200" i="1" dirty="0">
                <a:solidFill>
                  <a:srgbClr val="FF0000"/>
                </a:solidFill>
              </a:rPr>
              <a:t>à remplir</a:t>
            </a:r>
          </a:p>
          <a:p>
            <a:r>
              <a:rPr lang="fr-FR" altLang="fr-FR" sz="1200" dirty="0"/>
              <a:t>Maîtrise d’Ouvrage : </a:t>
            </a:r>
            <a:r>
              <a:rPr lang="fr-FR" altLang="fr-FR" sz="1200" i="1" dirty="0">
                <a:solidFill>
                  <a:srgbClr val="FF0000"/>
                </a:solidFill>
              </a:rPr>
              <a:t>à remplir</a:t>
            </a:r>
          </a:p>
          <a:p>
            <a:r>
              <a:rPr lang="fr-FR" altLang="fr-FR" sz="1200" dirty="0"/>
              <a:t>Type de marché : </a:t>
            </a:r>
            <a:r>
              <a:rPr lang="fr-FR" altLang="fr-FR" sz="1200" i="1" dirty="0">
                <a:solidFill>
                  <a:srgbClr val="FF0000"/>
                </a:solidFill>
              </a:rPr>
              <a:t>à remplir</a:t>
            </a:r>
          </a:p>
          <a:p>
            <a:r>
              <a:rPr lang="fr-FR" altLang="fr-FR" sz="1200" dirty="0"/>
              <a:t>Surface de plancher (m²) : </a:t>
            </a:r>
            <a:r>
              <a:rPr lang="fr-FR" altLang="fr-FR" sz="1200" i="1" dirty="0">
                <a:solidFill>
                  <a:srgbClr val="FF0000"/>
                </a:solidFill>
              </a:rPr>
              <a:t>à remplir</a:t>
            </a:r>
          </a:p>
          <a:p>
            <a:r>
              <a:rPr lang="fr-FR" altLang="fr-FR" sz="1200" dirty="0"/>
              <a:t>Coût (en €HT) : </a:t>
            </a:r>
            <a:r>
              <a:rPr lang="fr-FR" altLang="fr-FR" sz="1200" i="1" dirty="0">
                <a:solidFill>
                  <a:srgbClr val="FF0000"/>
                </a:solidFill>
              </a:rPr>
              <a:t>à remplir</a:t>
            </a:r>
          </a:p>
          <a:p>
            <a:r>
              <a:rPr lang="fr-FR" altLang="fr-FR" sz="1200" dirty="0"/>
              <a:t>Avancement / Date de livraison : </a:t>
            </a:r>
            <a:r>
              <a:rPr lang="fr-FR" altLang="fr-FR" sz="1200" i="1" dirty="0">
                <a:solidFill>
                  <a:srgbClr val="FF0000"/>
                </a:solidFill>
              </a:rPr>
              <a:t>à remplir</a:t>
            </a:r>
          </a:p>
          <a:p>
            <a:endParaRPr lang="fr-FR" altLang="fr-FR" sz="1200" dirty="0"/>
          </a:p>
        </p:txBody>
      </p:sp>
      <p:pic>
        <p:nvPicPr>
          <p:cNvPr id="4104" name="Image 2" descr="Une image contenant texte, Police, conception&#10;&#10;Description générée automatiquement">
            <a:extLst>
              <a:ext uri="{FF2B5EF4-FFF2-40B4-BE49-F238E27FC236}">
                <a16:creationId xmlns:a16="http://schemas.microsoft.com/office/drawing/2014/main" id="{33F289B1-2A45-648B-D78E-E22BDFBB5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217488"/>
            <a:ext cx="9080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5426</TotalTime>
  <Words>166</Words>
  <Application>Microsoft Office PowerPoint</Application>
  <PresentationFormat>Personnalisé</PresentationFormat>
  <Paragraphs>23</Paragraphs>
  <Slides>1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  <vt:variant>
        <vt:lpstr>Diaporamas personnalisés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Modèle par défaut</vt:lpstr>
      <vt:lpstr>Présentation PowerPoint</vt:lpstr>
      <vt:lpstr>Diaporama personnalisé 1</vt:lpstr>
    </vt:vector>
  </TitlesOfParts>
  <Company>SIEMP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marie-christine WOLF</dc:creator>
  <cp:lastModifiedBy>MOHAMED ALI Nazar</cp:lastModifiedBy>
  <cp:revision>391</cp:revision>
  <dcterms:created xsi:type="dcterms:W3CDTF">2004-09-20T10:24:30Z</dcterms:created>
  <dcterms:modified xsi:type="dcterms:W3CDTF">2026-02-16T15:49:26Z</dcterms:modified>
</cp:coreProperties>
</file>